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1" r:id="rId2"/>
    <p:sldId id="272" r:id="rId3"/>
    <p:sldId id="351" r:id="rId4"/>
    <p:sldId id="352" r:id="rId5"/>
    <p:sldId id="339" r:id="rId6"/>
    <p:sldId id="349" r:id="rId7"/>
    <p:sldId id="347" r:id="rId8"/>
    <p:sldId id="353" r:id="rId9"/>
    <p:sldId id="354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7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9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4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78" autoAdjust="0"/>
    <p:restoredTop sz="94660"/>
  </p:normalViewPr>
  <p:slideViewPr>
    <p:cSldViewPr snapToGrid="0">
      <p:cViewPr>
        <p:scale>
          <a:sx n="80" d="100"/>
          <a:sy n="80" d="100"/>
        </p:scale>
        <p:origin x="-864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8F9C2-0DC4-0B49-AE9B-F2E77DA9DEE4}" type="datetimeFigureOut">
              <a:rPr lang="en-US" smtClean="0"/>
              <a:t>18/04/18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B6CFF-819B-5147-ACEE-F19F141A63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20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3CEC6C-3751-3E4D-88F2-C7518B217ACB}" type="datetimeFigureOut">
              <a:rPr lang="en-US" smtClean="0"/>
              <a:t>18/04/18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19ED0-A346-EF43-A253-50C653E84E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796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19ED0-A346-EF43-A253-50C653E84E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28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5" indent="0" algn="ctr">
              <a:buNone/>
              <a:defRPr sz="2000"/>
            </a:lvl2pPr>
            <a:lvl3pPr marL="914330" indent="0" algn="ctr">
              <a:buNone/>
              <a:defRPr sz="1800"/>
            </a:lvl3pPr>
            <a:lvl4pPr marL="1371497" indent="0" algn="ctr">
              <a:buNone/>
              <a:defRPr sz="1600"/>
            </a:lvl4pPr>
            <a:lvl5pPr marL="1828662" indent="0" algn="ctr">
              <a:buNone/>
              <a:defRPr sz="1600"/>
            </a:lvl5pPr>
            <a:lvl6pPr marL="2285827" indent="0" algn="ctr">
              <a:buNone/>
              <a:defRPr sz="1600"/>
            </a:lvl6pPr>
            <a:lvl7pPr marL="2742992" indent="0" algn="ctr">
              <a:buNone/>
              <a:defRPr sz="1600"/>
            </a:lvl7pPr>
            <a:lvl8pPr marL="3200159" indent="0" algn="ctr">
              <a:buNone/>
              <a:defRPr sz="1600"/>
            </a:lvl8pPr>
            <a:lvl9pPr marL="3657324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1309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245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87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295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50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2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739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7" indent="0">
              <a:buNone/>
              <a:defRPr sz="1600" b="1"/>
            </a:lvl4pPr>
            <a:lvl5pPr marL="1828662" indent="0">
              <a:buNone/>
              <a:defRPr sz="1600" b="1"/>
            </a:lvl5pPr>
            <a:lvl6pPr marL="2285827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9" indent="0">
              <a:buNone/>
              <a:defRPr sz="1600" b="1"/>
            </a:lvl8pPr>
            <a:lvl9pPr marL="3657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524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796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737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4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1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1" y="987430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0" indent="0">
              <a:buNone/>
              <a:defRPr sz="2400"/>
            </a:lvl3pPr>
            <a:lvl4pPr marL="1371497" indent="0">
              <a:buNone/>
              <a:defRPr sz="2000"/>
            </a:lvl4pPr>
            <a:lvl5pPr marL="1828662" indent="0">
              <a:buNone/>
              <a:defRPr sz="2000"/>
            </a:lvl5pPr>
            <a:lvl6pPr marL="2285827" indent="0">
              <a:buNone/>
              <a:defRPr sz="2000"/>
            </a:lvl6pPr>
            <a:lvl7pPr marL="2742992" indent="0">
              <a:buNone/>
              <a:defRPr sz="2000"/>
            </a:lvl7pPr>
            <a:lvl8pPr marL="3200159" indent="0">
              <a:buNone/>
              <a:defRPr sz="2000"/>
            </a:lvl8pPr>
            <a:lvl9pPr marL="3657324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5" indent="0">
              <a:buNone/>
              <a:defRPr sz="1400"/>
            </a:lvl2pPr>
            <a:lvl3pPr marL="914330" indent="0">
              <a:buNone/>
              <a:defRPr sz="1200"/>
            </a:lvl3pPr>
            <a:lvl4pPr marL="1371497" indent="0">
              <a:buNone/>
              <a:defRPr sz="1000"/>
            </a:lvl4pPr>
            <a:lvl5pPr marL="1828662" indent="0">
              <a:buNone/>
              <a:defRPr sz="1000"/>
            </a:lvl5pPr>
            <a:lvl6pPr marL="2285827" indent="0">
              <a:buNone/>
              <a:defRPr sz="1000"/>
            </a:lvl6pPr>
            <a:lvl7pPr marL="2742992" indent="0">
              <a:buNone/>
              <a:defRPr sz="1000"/>
            </a:lvl7pPr>
            <a:lvl8pPr marL="3200159" indent="0">
              <a:buNone/>
              <a:defRPr sz="1000"/>
            </a:lvl8pPr>
            <a:lvl9pPr marL="36573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ED155-025F-45F0-9D1F-D91BBC23FDEC}" type="datetimeFigureOut">
              <a:rPr lang="en-IE" smtClean="0"/>
              <a:t>18/04/18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F84D-209E-4C26-8373-4E6326065E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5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IE" dirty="0" smtClean="0"/>
              <a:t>© Copyright MBA Global AML 2017</a:t>
            </a:r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5"/>
            <a:ext cx="41148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9679226" y="6620916"/>
            <a:ext cx="16850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2018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959829" y="6592575"/>
            <a:ext cx="20185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Source: Principles of Marketing. Kotler et al.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94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3" indent="-228583" algn="l" defTabSz="91433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8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9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0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5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1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7" indent="-228583" algn="l" defTabSz="91433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7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9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hyperlink" Target="https://www.youtube.com/watch?v=aOT4Wnuv3E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036" y="1655581"/>
            <a:ext cx="2171700" cy="22793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21619" y="4373028"/>
            <a:ext cx="1748757" cy="769435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Place</a:t>
            </a:r>
            <a:endParaRPr lang="en-US" sz="4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280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2" name="Picture 1" descr="MBA GLOBAL INSTITUTE LOGO 2016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036" y="1655581"/>
            <a:ext cx="2171700" cy="227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13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2889942" y="2087028"/>
            <a:ext cx="6435862" cy="707880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Traditionally the 4 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Ps 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are: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45125" y="3429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63368" y="2921000"/>
            <a:ext cx="246526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Product</a:t>
            </a:r>
          </a:p>
          <a:p>
            <a:pPr algn="ctr"/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Promotion</a:t>
            </a:r>
          </a:p>
          <a:p>
            <a:pPr algn="ctr"/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Price </a:t>
            </a:r>
          </a:p>
          <a:p>
            <a:pPr algn="ctr"/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Place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083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4" name="TextBox 3"/>
          <p:cNvSpPr txBox="1"/>
          <p:nvPr/>
        </p:nvSpPr>
        <p:spPr>
          <a:xfrm>
            <a:off x="5445125" y="3429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90220" y="2127250"/>
            <a:ext cx="261156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Place</a:t>
            </a:r>
          </a:p>
          <a:p>
            <a:pPr algn="ctr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also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known as</a:t>
            </a:r>
          </a:p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Channels 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3005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4" name="TextBox 3"/>
          <p:cNvSpPr txBox="1"/>
          <p:nvPr/>
        </p:nvSpPr>
        <p:spPr>
          <a:xfrm>
            <a:off x="5445125" y="3429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33100" y="2127250"/>
            <a:ext cx="25258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Channels 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78775" y="2785528"/>
            <a:ext cx="8258226" cy="1200322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“A set of interdependent organisations </a:t>
            </a:r>
          </a:p>
          <a:p>
            <a:pPr algn="ctr"/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involved in the process of making a product or service</a:t>
            </a:r>
          </a:p>
          <a:p>
            <a:pPr algn="ctr"/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a</a:t>
            </a: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vailable for use</a:t>
            </a:r>
            <a:r>
              <a:rPr lang="mr-IN" sz="2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…</a:t>
            </a: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”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1013" y="4079875"/>
            <a:ext cx="769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err="1" smtClean="0">
                <a:solidFill>
                  <a:schemeClr val="bg1">
                    <a:lumMod val="50000"/>
                  </a:schemeClr>
                </a:solidFill>
              </a:rPr>
              <a:t>Kotler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48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1259001" y="1114773"/>
            <a:ext cx="9743431" cy="738658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36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Focus</a:t>
            </a:r>
            <a:r>
              <a:rPr lang="mr-IN" sz="36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…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34226" y="6620916"/>
            <a:ext cx="17235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rgbClr val="FFFFFF"/>
                </a:solidFill>
              </a:rPr>
              <a:t> 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© Copyright MBA Global AML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38250" y="1920875"/>
            <a:ext cx="10128250" cy="2001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altLang="ja-JP" sz="22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</a:t>
            </a:r>
            <a:r>
              <a:rPr lang="en-GB" altLang="ja-JP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he emphasis is all on choosing the most appropriate method of getting products and services to customers</a:t>
            </a:r>
            <a:endParaRPr lang="en-US" altLang="ja-JP" sz="1600" b="1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endParaRPr lang="en-US" altLang="ja-JP" sz="1600" b="1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altLang="ja-JP" sz="22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Different products or services will involve different considerations when choosing the most appropriate channel</a:t>
            </a:r>
            <a:endParaRPr lang="en-GB" altLang="ja-JP" sz="22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7864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1259001" y="1114773"/>
            <a:ext cx="9743431" cy="738658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36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Channel management</a:t>
            </a:r>
            <a:endParaRPr lang="en-GB" sz="2800" dirty="0" smtClean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8250" y="1904999"/>
            <a:ext cx="10461625" cy="378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Products and Service producers may make different channel choices </a:t>
            </a:r>
          </a:p>
          <a:p>
            <a:pPr>
              <a:lnSpc>
                <a:spcPct val="90000"/>
              </a:lnSpc>
            </a:pP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when circumstances are different, for </a:t>
            </a:r>
            <a:r>
              <a:rPr lang="en-US" sz="1900" dirty="0">
                <a:solidFill>
                  <a:srgbClr val="7F7F7F"/>
                </a:solidFill>
                <a:latin typeface="Century Gothic"/>
                <a:cs typeface="Century Gothic"/>
              </a:rPr>
              <a:t>e</a:t>
            </a: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xample </a:t>
            </a:r>
            <a:r>
              <a:rPr lang="mr-IN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–</a:t>
            </a: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 </a:t>
            </a:r>
          </a:p>
          <a:p>
            <a:pPr>
              <a:lnSpc>
                <a:spcPct val="90000"/>
              </a:lnSpc>
            </a:pPr>
            <a:endParaRPr lang="en-US" sz="1900" dirty="0" smtClean="0">
              <a:solidFill>
                <a:srgbClr val="7F7F7F"/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Avon Cosmetics in Europe, was once a top selling brand. It sells ‘direct’ to customers in their homes via ‘door-to-door’ selling. </a:t>
            </a:r>
          </a:p>
          <a:p>
            <a:pPr>
              <a:lnSpc>
                <a:spcPct val="90000"/>
              </a:lnSpc>
            </a:pPr>
            <a:endParaRPr lang="en-US" sz="1900" dirty="0" smtClean="0">
              <a:solidFill>
                <a:srgbClr val="7F7F7F"/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But since the 1980’s, Beauty Departments in Stores, who have a much wider selection of products, have grown </a:t>
            </a:r>
            <a:r>
              <a:rPr lang="en-US" sz="1900" dirty="0">
                <a:solidFill>
                  <a:srgbClr val="7F7F7F"/>
                </a:solidFill>
                <a:latin typeface="Century Gothic"/>
                <a:cs typeface="Century Gothic"/>
              </a:rPr>
              <a:t>in popularity </a:t>
            </a: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and everything changed for Avon.</a:t>
            </a:r>
          </a:p>
          <a:p>
            <a:pPr>
              <a:lnSpc>
                <a:spcPct val="90000"/>
              </a:lnSpc>
            </a:pPr>
            <a:endParaRPr lang="en-US" sz="1900" dirty="0" smtClean="0">
              <a:solidFill>
                <a:srgbClr val="7F7F7F"/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However, in South America, where Beauty Departments are not as popular as they are in Europe and North America, Avon’s “Party Plan” selling in peoples homes is very widespread and it is a market leader. </a:t>
            </a:r>
          </a:p>
          <a:p>
            <a:pPr>
              <a:lnSpc>
                <a:spcPct val="90000"/>
              </a:lnSpc>
            </a:pPr>
            <a:endParaRPr lang="en-US" sz="1900" dirty="0" smtClean="0">
              <a:solidFill>
                <a:srgbClr val="7F7F7F"/>
              </a:solidFill>
              <a:latin typeface="Century Gothic"/>
              <a:cs typeface="Century Gothic"/>
            </a:endParaRPr>
          </a:p>
          <a:p>
            <a:pPr>
              <a:lnSpc>
                <a:spcPct val="90000"/>
              </a:lnSpc>
            </a:pPr>
            <a:r>
              <a:rPr lang="en-US" sz="1900" dirty="0" smtClean="0">
                <a:solidFill>
                  <a:srgbClr val="7F7F7F"/>
                </a:solidFill>
                <a:latin typeface="Century Gothic"/>
                <a:cs typeface="Century Gothic"/>
              </a:rPr>
              <a:t>Avon is the world’s second largest ‘direct selling’ brand with sales of $5.7 billion</a:t>
            </a:r>
          </a:p>
        </p:txBody>
      </p:sp>
    </p:spTree>
    <p:extLst>
      <p:ext uri="{BB962C8B-B14F-4D97-AF65-F5344CB8AC3E}">
        <p14:creationId xmlns:p14="http://schemas.microsoft.com/office/powerpoint/2010/main" val="280729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1254403" y="1928278"/>
            <a:ext cx="10572472" cy="3677924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Choosing a channel, as well as changing or augmenting a channel can have a very significant impact of the fortunes of products or services.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Considerations might include: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Speed to market </a:t>
            </a:r>
            <a:r>
              <a:rPr lang="mr-IN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how quickly can a wholesaler get your product to customers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Volume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-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is the channel suitable for the desired / required volume?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Quality </a:t>
            </a:r>
            <a:r>
              <a:rPr lang="mr-IN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–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 does the channel reflect the quality of the product or service or can it have negative (or indeed positive) impact on the product or brand</a:t>
            </a:r>
          </a:p>
          <a:p>
            <a:pPr>
              <a:lnSpc>
                <a:spcPct val="130000"/>
              </a:lnSpc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These are just some examples of factors to consider. There may be many more depending on a product or service, or the market at which it is aimed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06500" y="1174750"/>
            <a:ext cx="75507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Channel Strategy is important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3355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4" name="TextBox 3"/>
          <p:cNvSpPr txBox="1"/>
          <p:nvPr/>
        </p:nvSpPr>
        <p:spPr>
          <a:xfrm>
            <a:off x="5445125" y="3429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33100" y="2127250"/>
            <a:ext cx="25258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Channels 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8897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976130"/>
            <a:ext cx="12192000" cy="663678"/>
          </a:xfrm>
          <a:prstGeom prst="rect">
            <a:avLst/>
          </a:prstGeom>
          <a:solidFill>
            <a:srgbClr val="02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IE" dirty="0"/>
          </a:p>
        </p:txBody>
      </p:sp>
      <p:pic>
        <p:nvPicPr>
          <p:cNvPr id="7" name="Picture 6" descr="instituteLGE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8309" y="5358634"/>
            <a:ext cx="854848" cy="865624"/>
          </a:xfrm>
          <a:prstGeom prst="rect">
            <a:avLst/>
          </a:prstGeom>
          <a:ln w="38100">
            <a:solidFill>
              <a:schemeClr val="bg1"/>
            </a:solidFill>
            <a:miter lim="800000"/>
          </a:ln>
        </p:spPr>
      </p:pic>
      <p:sp>
        <p:nvSpPr>
          <p:cNvPr id="4" name="TextBox 3"/>
          <p:cNvSpPr txBox="1"/>
          <p:nvPr/>
        </p:nvSpPr>
        <p:spPr>
          <a:xfrm>
            <a:off x="5445125" y="3429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11376" y="2127250"/>
            <a:ext cx="51692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Marketing Channels </a:t>
            </a:r>
            <a:endParaRPr lang="en-US" sz="40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2770" y="3095625"/>
            <a:ext cx="522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https://www.youtube.com/watch?v=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aOT4Wnuv3E8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49437" y="3486150"/>
            <a:ext cx="32931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Run Time: 15mins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Recommended </a:t>
            </a:r>
            <a:r>
              <a:rPr lang="mr-IN" dirty="0" smtClean="0">
                <a:solidFill>
                  <a:schemeClr val="bg1">
                    <a:lumMod val="50000"/>
                  </a:schemeClr>
                </a:solidFill>
              </a:rPr>
              <a:t>–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5m 50 s. 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(The rest of the video is optional)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67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75">
        <p:fade/>
      </p:transition>
    </mc:Choice>
    <mc:Fallback xmlns="">
      <p:transition spd="med" advTm="12375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20333</TotalTime>
  <Words>373</Words>
  <Application>Microsoft Macintosh PowerPoint</Application>
  <PresentationFormat>Custom</PresentationFormat>
  <Paragraphs>44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Fennelly</dc:creator>
  <cp:lastModifiedBy>Greg Devlin</cp:lastModifiedBy>
  <cp:revision>196</cp:revision>
  <cp:lastPrinted>2017-09-12T17:09:03Z</cp:lastPrinted>
  <dcterms:created xsi:type="dcterms:W3CDTF">2017-08-22T15:35:19Z</dcterms:created>
  <dcterms:modified xsi:type="dcterms:W3CDTF">2018-04-18T05:48:05Z</dcterms:modified>
</cp:coreProperties>
</file>